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8D62052-A9E6-43D6-996E-5B1A81F7019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1219320" y="433116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8351663-4467-43B7-9474-62BF6A98984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8364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2969BA6-B8BB-4A19-B8AC-EA4DC8125BB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442908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763848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/>
          </p:nvPr>
        </p:nvSpPr>
        <p:spPr>
          <a:xfrm>
            <a:off x="121932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/>
          </p:nvPr>
        </p:nvSpPr>
        <p:spPr>
          <a:xfrm>
            <a:off x="442908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/>
          </p:nvPr>
        </p:nvSpPr>
        <p:spPr>
          <a:xfrm>
            <a:off x="763848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8C050EE-FF54-45D6-9AD4-7346214AB01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A3FB1C8-01D2-48C1-ACE3-0DE47372C85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A11D593-408B-4E63-B535-0B1D02B7F8B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14C9015-D6C5-42AB-AF0A-BBA1B817FFE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33AE397-5BCE-4EEB-84DC-3B9F6195861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51C0ACD-E147-4F6C-82D6-2A86923F6C0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1219320" y="365040"/>
            <a:ext cx="9492840" cy="731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17467EB-7B6D-430C-AB66-38ACEE4A2FC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B70A9C4-D876-46DE-AC9D-859E0717BFF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122BA9E-15CB-4013-AA11-B1F2EDCE82C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608364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5AC501C-37B5-4FFD-A7BD-E518943A51B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2B7DA1C-7DF2-4CBC-947F-45BA9B44F20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1219320" y="433116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92EA0F5-E61D-48D9-A764-4AE9A4A0BFB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608364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09C8031-7F23-42D0-8778-4AF1D93880A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42908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7638480" y="231804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/>
          </p:nvPr>
        </p:nvSpPr>
        <p:spPr>
          <a:xfrm>
            <a:off x="121932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/>
          </p:nvPr>
        </p:nvSpPr>
        <p:spPr>
          <a:xfrm>
            <a:off x="442908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/>
          </p:nvPr>
        </p:nvSpPr>
        <p:spPr>
          <a:xfrm>
            <a:off x="7638480" y="4331160"/>
            <a:ext cx="305640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CBA7CDE-5ADA-4814-AEBC-592BD4B1F0F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EFD736C-8DD5-4B51-9492-F3B9EC749A7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5348D4B-10F1-4CFD-84AA-D1895B80697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1CFBF6E-CCE2-4A6C-A8FB-36C5AFABCBE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1219320" y="365040"/>
            <a:ext cx="9492840" cy="731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37861FD-1B59-4367-873F-1743428A410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558629C-D91C-4EC3-A500-E771C6CCA79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3853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083640" y="433116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658E4D7-9E9D-40A0-B87D-740A46FDED7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083640" y="2318040"/>
            <a:ext cx="463248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1219320" y="4331160"/>
            <a:ext cx="9492840" cy="183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CE2352A-5EC3-4790-9DBF-664D06CB5D8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3f2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6"/>
          <p:cNvGrpSpPr/>
          <p:nvPr/>
        </p:nvGrpSpPr>
        <p:grpSpPr>
          <a:xfrm>
            <a:off x="174240" y="6355800"/>
            <a:ext cx="358200" cy="358200"/>
            <a:chOff x="174240" y="6355800"/>
            <a:chExt cx="358200" cy="358200"/>
          </a:xfrm>
        </p:grpSpPr>
        <p:grpSp>
          <p:nvGrpSpPr>
            <p:cNvPr id="1" name="Group 7"/>
            <p:cNvGrpSpPr/>
            <p:nvPr/>
          </p:nvGrpSpPr>
          <p:grpSpPr>
            <a:xfrm>
              <a:off x="174240" y="6355800"/>
              <a:ext cx="358200" cy="358200"/>
              <a:chOff x="174240" y="6355800"/>
              <a:chExt cx="358200" cy="358200"/>
            </a:xfrm>
          </p:grpSpPr>
          <p:cxnSp>
            <p:nvCxnSpPr>
              <p:cNvPr id="2" name="Straight Connector 9"/>
              <p:cNvCxnSpPr/>
              <p:nvPr/>
            </p:nvCxnSpPr>
            <p:spPr>
              <a:xfrm>
                <a:off x="174240" y="6534720"/>
                <a:ext cx="358560" cy="3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  <p:cxnSp>
            <p:nvCxnSpPr>
              <p:cNvPr id="3" name="Straight Connector 10"/>
              <p:cNvCxnSpPr/>
              <p:nvPr/>
            </p:nvCxnSpPr>
            <p:spPr>
              <a:xfrm flipV="1">
                <a:off x="353160" y="6355800"/>
                <a:ext cx="360" cy="3585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</p:grpSp>
        <p:sp>
          <p:nvSpPr>
            <p:cNvPr id="4" name="Oval 8"/>
            <p:cNvSpPr/>
            <p:nvPr/>
          </p:nvSpPr>
          <p:spPr>
            <a:xfrm>
              <a:off x="303120" y="6484680"/>
              <a:ext cx="100440" cy="100440"/>
            </a:xfrm>
            <a:prstGeom prst="ellipse">
              <a:avLst/>
            </a:prstGeom>
            <a:noFill/>
            <a:ln w="952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5920" bIns="2592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onsolas"/>
              </a:endParaRPr>
            </a:p>
          </p:txBody>
        </p:sp>
      </p:grp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486080" y="1122480"/>
            <a:ext cx="8609040" cy="374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54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Click to edit Master title style</a:t>
            </a:r>
            <a:endParaRPr b="0" lang="en-US" sz="54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 rot="16200000">
            <a:off x="-1028880" y="4681080"/>
            <a:ext cx="27579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b="0" lang="en-US" sz="1100" spc="-1" strike="noStrike">
                <a:solidFill>
                  <a:srgbClr val="000000"/>
                </a:solidFill>
                <a:latin typeface="Consolas"/>
              </a:defRPr>
            </a:lvl1pPr>
          </a:lstStyle>
          <a:p>
            <a:pPr indent="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onsolas"/>
              </a:rPr>
              <a:t>&lt;date/time&gt;</a:t>
            </a:r>
            <a:endParaRPr b="0" lang="en-IE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ftr" idx="2"/>
          </p:nvPr>
        </p:nvSpPr>
        <p:spPr>
          <a:xfrm>
            <a:off x="660960" y="6356520"/>
            <a:ext cx="5509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IE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E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sldNum" idx="3"/>
          </p:nvPr>
        </p:nvSpPr>
        <p:spPr>
          <a:xfrm>
            <a:off x="10905480" y="6356520"/>
            <a:ext cx="111168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100" spc="-1" strike="noStrike">
                <a:solidFill>
                  <a:srgbClr val="000000"/>
                </a:solidFill>
                <a:latin typeface="Consolas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3529E6F-2DAD-48D1-8021-1F9AE273F0DE}" type="slidenum">
              <a:rPr b="0" lang="en-US" sz="1100" spc="-1" strike="noStrike">
                <a:solidFill>
                  <a:srgbClr val="000000"/>
                </a:solidFill>
                <a:latin typeface="Consolas"/>
              </a:rPr>
              <a:t>&lt;number&gt;</a:t>
            </a:fld>
            <a:endParaRPr b="0" lang="en-IE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lvl="1" marL="864000" indent="-324000">
              <a:lnSpc>
                <a:spcPct val="12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Consolas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Consolas"/>
            </a:endParaRPr>
          </a:p>
          <a:p>
            <a:pPr lvl="2" marL="1296000" indent="-288000">
              <a:lnSpc>
                <a:spcPct val="12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Consolas"/>
              </a:rPr>
              <a:t>Third Outline Level</a:t>
            </a:r>
            <a:endParaRPr b="0" lang="en-US" sz="1200" spc="-1" strike="noStrike">
              <a:solidFill>
                <a:srgbClr val="000000"/>
              </a:solidFill>
              <a:latin typeface="Consolas"/>
            </a:endParaRPr>
          </a:p>
          <a:p>
            <a:pPr lvl="3" marL="1728000" indent="-216000">
              <a:lnSpc>
                <a:spcPct val="12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Consolas"/>
              </a:rPr>
              <a:t>Fourth Outline Level</a:t>
            </a:r>
            <a:endParaRPr b="0" lang="en-US" sz="1200" spc="-1" strike="noStrike">
              <a:solidFill>
                <a:srgbClr val="000000"/>
              </a:solidFill>
              <a:latin typeface="Consolas"/>
            </a:endParaRPr>
          </a:p>
          <a:p>
            <a:pPr lvl="4" marL="2160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onsolas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onsolas"/>
            </a:endParaRPr>
          </a:p>
          <a:p>
            <a:pPr lvl="5" marL="2592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onsolas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onsolas"/>
            </a:endParaRPr>
          </a:p>
          <a:p>
            <a:pPr lvl="6" marL="3024000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onsolas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3f2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6"/>
          <p:cNvGrpSpPr/>
          <p:nvPr/>
        </p:nvGrpSpPr>
        <p:grpSpPr>
          <a:xfrm>
            <a:off x="174240" y="6355800"/>
            <a:ext cx="358200" cy="358200"/>
            <a:chOff x="174240" y="6355800"/>
            <a:chExt cx="358200" cy="358200"/>
          </a:xfrm>
        </p:grpSpPr>
        <p:grpSp>
          <p:nvGrpSpPr>
            <p:cNvPr id="47" name="Group 7"/>
            <p:cNvGrpSpPr/>
            <p:nvPr/>
          </p:nvGrpSpPr>
          <p:grpSpPr>
            <a:xfrm>
              <a:off x="174240" y="6355800"/>
              <a:ext cx="358200" cy="358200"/>
              <a:chOff x="174240" y="6355800"/>
              <a:chExt cx="358200" cy="358200"/>
            </a:xfrm>
          </p:grpSpPr>
          <p:cxnSp>
            <p:nvCxnSpPr>
              <p:cNvPr id="48" name="Straight Connector 9"/>
              <p:cNvCxnSpPr/>
              <p:nvPr/>
            </p:nvCxnSpPr>
            <p:spPr>
              <a:xfrm>
                <a:off x="174240" y="6534720"/>
                <a:ext cx="358560" cy="3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  <p:cxnSp>
            <p:nvCxnSpPr>
              <p:cNvPr id="49" name="Straight Connector 10"/>
              <p:cNvCxnSpPr/>
              <p:nvPr/>
            </p:nvCxnSpPr>
            <p:spPr>
              <a:xfrm flipV="1">
                <a:off x="353160" y="6355800"/>
                <a:ext cx="360" cy="3585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</p:grpSp>
        <p:sp>
          <p:nvSpPr>
            <p:cNvPr id="50" name="Oval 8"/>
            <p:cNvSpPr/>
            <p:nvPr/>
          </p:nvSpPr>
          <p:spPr>
            <a:xfrm>
              <a:off x="303120" y="6484680"/>
              <a:ext cx="100440" cy="100440"/>
            </a:xfrm>
            <a:prstGeom prst="ellipse">
              <a:avLst/>
            </a:prstGeom>
            <a:noFill/>
            <a:ln w="952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5920" bIns="2592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onsolas"/>
              </a:endParaRPr>
            </a:p>
          </p:txBody>
        </p:sp>
      </p:grpSp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Click to edit Master title style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Click to edit Master text styles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lvl="1" marL="45720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Consolas"/>
              <a:buChar char="+"/>
            </a:pPr>
            <a:r>
              <a:rPr b="0" lang="en-US" sz="1400" spc="-1" strike="noStrike">
                <a:solidFill>
                  <a:srgbClr val="000000"/>
                </a:solidFill>
                <a:latin typeface="Consolas"/>
              </a:rPr>
              <a:t>Second level</a:t>
            </a:r>
            <a:endParaRPr b="0" lang="en-US" sz="1400" spc="-1" strike="noStrike">
              <a:solidFill>
                <a:srgbClr val="000000"/>
              </a:solidFill>
              <a:latin typeface="Consolas"/>
            </a:endParaRPr>
          </a:p>
          <a:p>
            <a:pPr lvl="2" marL="64008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Consolas"/>
              </a:rPr>
              <a:t>Third level</a:t>
            </a:r>
            <a:endParaRPr b="0" lang="en-US" sz="1400" spc="-1" strike="noStrike">
              <a:solidFill>
                <a:srgbClr val="000000"/>
              </a:solidFill>
              <a:latin typeface="Consolas"/>
            </a:endParaRPr>
          </a:p>
          <a:p>
            <a:pPr lvl="3" marL="82296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Consolas"/>
              <a:buChar char="+"/>
            </a:pPr>
            <a:r>
              <a:rPr b="0" lang="en-US" sz="1200" spc="-1" strike="noStrike">
                <a:solidFill>
                  <a:srgbClr val="000000"/>
                </a:solidFill>
                <a:latin typeface="Consolas"/>
              </a:rPr>
              <a:t>Fourth level</a:t>
            </a:r>
            <a:endParaRPr b="0" lang="en-US" sz="1200" spc="-1" strike="noStrike">
              <a:solidFill>
                <a:srgbClr val="000000"/>
              </a:solidFill>
              <a:latin typeface="Consolas"/>
            </a:endParaRPr>
          </a:p>
          <a:p>
            <a:pPr lvl="4" marL="1005840" indent="-228600">
              <a:lnSpc>
                <a:spcPct val="12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000000"/>
                </a:solidFill>
                <a:latin typeface="Consolas"/>
              </a:rPr>
              <a:t>Fifth level</a:t>
            </a:r>
            <a:endParaRPr b="0" lang="en-US" sz="12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dt" idx="4"/>
          </p:nvPr>
        </p:nvSpPr>
        <p:spPr>
          <a:xfrm rot="16200000">
            <a:off x="-1028880" y="4681080"/>
            <a:ext cx="27579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b="0" lang="en-US" sz="1100" spc="-1" strike="noStrike">
                <a:solidFill>
                  <a:srgbClr val="000000"/>
                </a:solidFill>
                <a:latin typeface="Consolas"/>
              </a:defRPr>
            </a:lvl1pPr>
          </a:lstStyle>
          <a:p>
            <a:pPr indent="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onsolas"/>
              </a:rPr>
              <a:t>&lt;date/time&gt;</a:t>
            </a:r>
            <a:endParaRPr b="0" lang="en-IE" sz="11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ftr" idx="5"/>
          </p:nvPr>
        </p:nvSpPr>
        <p:spPr>
          <a:xfrm>
            <a:off x="660960" y="6356520"/>
            <a:ext cx="5509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IE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E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E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sldNum" idx="6"/>
          </p:nvPr>
        </p:nvSpPr>
        <p:spPr>
          <a:xfrm>
            <a:off x="10905480" y="6356520"/>
            <a:ext cx="111168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100" spc="-1" strike="noStrike">
                <a:solidFill>
                  <a:srgbClr val="000000"/>
                </a:solidFill>
                <a:latin typeface="Consolas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FEFA506-F3F7-4E70-BD4F-A811F698E858}" type="slidenum">
              <a:rPr b="0" lang="en-US" sz="1100" spc="-1" strike="noStrike">
                <a:solidFill>
                  <a:srgbClr val="000000"/>
                </a:solidFill>
                <a:latin typeface="Consolas"/>
              </a:rPr>
              <a:t>&lt;number&gt;</a:t>
            </a:fld>
            <a:endParaRPr b="0" lang="en-IE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3f2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onsolas"/>
            </a:endParaRPr>
          </a:p>
        </p:txBody>
      </p:sp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485720" y="1295280"/>
            <a:ext cx="6301080" cy="34977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 fontScale="96000"/>
          </a:bodyPr>
          <a:p>
            <a:pPr indent="0">
              <a:lnSpc>
                <a:spcPct val="12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  <a:ea typeface="Franklin Gothic Heavy"/>
              </a:rPr>
              <a:t>Automated Detection of COVID-19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  <a:ea typeface="Franklin Gothic Heavy"/>
              </a:rPr>
              <a:t>using Convolutional Neural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  <a:ea typeface="Franklin Gothic Heavy"/>
              </a:rPr>
              <a:t>Networks and Generative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  <a:ea typeface="Franklin Gothic Heavy"/>
              </a:rPr>
              <a:t>Adversarial Networks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1486080" y="5248080"/>
            <a:ext cx="5407200" cy="923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indent="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By Ultan Kearns</a:t>
            </a:r>
            <a:endParaRPr b="0" lang="en-IE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Supervised by Dr Paul Greaney</a:t>
            </a:r>
            <a:endParaRPr b="0" lang="en-IE" sz="16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95" name="Group 9"/>
          <p:cNvGrpSpPr/>
          <p:nvPr/>
        </p:nvGrpSpPr>
        <p:grpSpPr>
          <a:xfrm>
            <a:off x="174240" y="6388200"/>
            <a:ext cx="358200" cy="369000"/>
            <a:chOff x="174240" y="6388200"/>
            <a:chExt cx="358200" cy="369000"/>
          </a:xfrm>
        </p:grpSpPr>
        <p:grpSp>
          <p:nvGrpSpPr>
            <p:cNvPr id="96" name="Group 10"/>
            <p:cNvGrpSpPr/>
            <p:nvPr/>
          </p:nvGrpSpPr>
          <p:grpSpPr>
            <a:xfrm>
              <a:off x="174240" y="6388200"/>
              <a:ext cx="358200" cy="369000"/>
              <a:chOff x="174240" y="6388200"/>
              <a:chExt cx="358200" cy="369000"/>
            </a:xfrm>
          </p:grpSpPr>
          <p:cxnSp>
            <p:nvCxnSpPr>
              <p:cNvPr id="97" name="Straight Connector 12"/>
              <p:cNvCxnSpPr/>
              <p:nvPr/>
            </p:nvCxnSpPr>
            <p:spPr>
              <a:xfrm>
                <a:off x="174240" y="6572520"/>
                <a:ext cx="358560" cy="3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  <p:cxnSp>
            <p:nvCxnSpPr>
              <p:cNvPr id="98" name="Straight Connector 13"/>
              <p:cNvCxnSpPr/>
              <p:nvPr/>
            </p:nvCxnSpPr>
            <p:spPr>
              <a:xfrm flipV="1">
                <a:off x="353160" y="6388200"/>
                <a:ext cx="360" cy="369360"/>
              </a:xfrm>
              <a:prstGeom prst="straightConnector1">
                <a:avLst/>
              </a:prstGeom>
              <a:ln w="9525">
                <a:solidFill>
                  <a:srgbClr val="000000"/>
                </a:solidFill>
              </a:ln>
            </p:spPr>
          </p:cxnSp>
        </p:grpSp>
        <p:sp>
          <p:nvSpPr>
            <p:cNvPr id="99" name="Oval 11"/>
            <p:cNvSpPr/>
            <p:nvPr/>
          </p:nvSpPr>
          <p:spPr>
            <a:xfrm>
              <a:off x="303120" y="6484680"/>
              <a:ext cx="100440" cy="100440"/>
            </a:xfrm>
            <a:prstGeom prst="ellipse">
              <a:avLst/>
            </a:prstGeom>
            <a:noFill/>
            <a:ln w="952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5920" bIns="2592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onsolas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Synthetic Vs Real CT Extensive COVID-19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pic>
        <p:nvPicPr>
          <p:cNvPr id="129" name="Picture 4" descr=""/>
          <p:cNvPicPr/>
          <p:nvPr/>
        </p:nvPicPr>
        <p:blipFill>
          <a:blip r:embed="rId1"/>
          <a:stretch/>
        </p:blipFill>
        <p:spPr>
          <a:xfrm>
            <a:off x="1522800" y="2188800"/>
            <a:ext cx="3853800" cy="3853800"/>
          </a:xfrm>
          <a:prstGeom prst="rect">
            <a:avLst/>
          </a:prstGeom>
          <a:ln w="0">
            <a:noFill/>
          </a:ln>
        </p:spPr>
      </p:pic>
      <p:pic>
        <p:nvPicPr>
          <p:cNvPr id="130" name="Picture 5" descr="A picture containing light&#10;&#10;Description automatically generated"/>
          <p:cNvPicPr/>
          <p:nvPr/>
        </p:nvPicPr>
        <p:blipFill>
          <a:blip r:embed="rId2"/>
          <a:stretch/>
        </p:blipFill>
        <p:spPr>
          <a:xfrm>
            <a:off x="7211520" y="2086200"/>
            <a:ext cx="4123080" cy="3950640"/>
          </a:xfrm>
          <a:prstGeom prst="rect">
            <a:avLst/>
          </a:prstGeom>
          <a:ln w="0">
            <a:noFill/>
          </a:ln>
        </p:spPr>
      </p:pic>
      <p:sp>
        <p:nvSpPr>
          <p:cNvPr id="131" name="TextBox 5"/>
          <p:cNvSpPr/>
          <p:nvPr/>
        </p:nvSpPr>
        <p:spPr>
          <a:xfrm>
            <a:off x="2174400" y="6319080"/>
            <a:ext cx="27428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32" name="TextBox 6"/>
          <p:cNvSpPr/>
          <p:nvPr/>
        </p:nvSpPr>
        <p:spPr>
          <a:xfrm>
            <a:off x="1879920" y="6128640"/>
            <a:ext cx="314532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Real CT Example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Box 7"/>
          <p:cNvSpPr/>
          <p:nvPr/>
        </p:nvSpPr>
        <p:spPr>
          <a:xfrm>
            <a:off x="7891920" y="6267240"/>
            <a:ext cx="27428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Synthetically Generated Example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DCGAN Results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As shown in the previous slides a number of synthetic images produced show similariities when compared to original images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All images created by DCGAN had a resolution of 128 * 128 (computational limitations)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Increasing the output resolution could possibly have improved performance of CNNs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Some of the synthetic images appear to lack quality of originals – due to variety of factors(variation in ds, lower resolution, too many features,etc.)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Despite limitations – DCGANs produced output similar to real examples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CNN model performance improvements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81000"/>
          </a:bodyPr>
          <a:p>
            <a:pPr marL="199800" indent="-1998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Overall a number of CNN models showed improvement to accuracy and loss when trained on the augmented sets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199800" indent="-1998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In attempt to eliminate biased results the models were trained on the augmented set and evaluated on original data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199800" indent="-1998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Split was the same for original data and the synthetic images were filtered from the validation and test sets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199800" indent="-1998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Top models included Radiography </a:t>
            </a:r>
            <a:r>
              <a:rPr b="0" lang="en-US" sz="1600" spc="-1" strike="noStrike">
                <a:solidFill>
                  <a:srgbClr val="000000"/>
                </a:solidFill>
                <a:latin typeface="Consolas"/>
                <a:ea typeface="Consolas"/>
              </a:rPr>
              <a:t>EfficientNetV2S model which had an accuracy of 95% when augmented and loss of 0.1374, prior to augmentation had accuracy of 88% and a loss of 0.3217 on the test set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199800" indent="-1998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  <a:ea typeface="Consolas"/>
              </a:rPr>
              <a:t>The EfficientNetV2S for the Extensive CT class also showed improvement when compared to the original, the model achieved an accuracy of 96% and a loss of 0.1124 in comparison with the original model which had an accuracy of 94% and a loss of 0.2353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199800" indent="-1998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  <a:ea typeface="Consolas"/>
              </a:rPr>
              <a:t>The EfficientNetV2S model for the X-ray class also had a high accuracy with 97% and a low loss of 0.1508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spcBef>
                <a:spcPts val="1001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Limitations of Study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Financial limiations – Colab pro is very expensive and need lots of computational power for GANs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Computational limitations – could only train GANs/ CNNs of a certain size to avoid crashes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Resolution of GAN images – links back to computational limitations, high resolution GAN images take a lot of power to output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Possible bias in datasets – given these datasets were sourced online bias is possible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Conclusions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Overall there seems to be promise of using generative deep learning to inflate datasets in this problem domain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use of transfer-learning also has shown promise as the TL models appear to be performing better than the original models on certain datasets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More research is needed to see if these models are suited for use in clinical settings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models diagnosis should always be evaluated by a medical professional and used to aid them in diagnosing the patient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There are always risks of false-positives and false-negatives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More research is also needed to see if the results are transferable to other problem domains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Research Question and Reasoning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research was conducted to see if augmenting datasets could improve CNN model performance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need for this research is due to data-shortages in COVID-19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use of Frankenstein datasets, poorly spliced sets from multiple sources was visible in early models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research aims to correct this by synthetically augmenting the sets and balancing minority classes within them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spcBef>
                <a:spcPts val="1001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Literature Review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Many researchers have seen improvements when synthetically augmenting sets across various problem domains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A number of different approaches have been set up to synthetically augment data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Traditional GANs also showed promise when creating synthetic data across a range of domains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Current CNN models for automating COVID diagnosis are achieving a validation accuracy of &gt; 98%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Models discussed here are evaluated using a test set so the models may be overfitting validation set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spcBef>
                <a:spcPts val="1001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indent="0">
              <a:lnSpc>
                <a:spcPct val="120000"/>
              </a:lnSpc>
              <a:spcBef>
                <a:spcPts val="1001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Lessons Learned From The Literature Review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Analysis of COVID-19 CNN models discussed could be biased given there was no test set evaluation – we rectified this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use of GANs showed significant improvements to many models 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limited data used to evaluate the COVID-19 models discussed may have inflated accuracy(1 model used only 40 images in total for train / validation)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Through augmentation we can greatly increase the size of datasets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There are a number of methodologies to improve CNN model accuracy in this problem domain(segmenting images, augmentation,etc.)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From the literature review we have seen that there was promise in continuing this research.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Design &amp; Implementation – Part 1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To start baseline models were used as a metric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Baseline models were trained using only the original dataset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Transfer learning was also employed in the creation of these CNNs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Transfer learning models used ImageNet(large dataset with over 1000 classes) for training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Transfer learning models were then appended with 2 additional layers to train and classify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following Transfer Learning architectures were used: Xception, ResNet50V2, &amp; EfficientNetV2S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Design &amp; Implementation – Part 2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1219320" y="2318040"/>
            <a:ext cx="9492840" cy="385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Next we moved onto GANs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DCGAN was developed first for each dataset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Multiple DCGAN models were created to generate new images for each class in every database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reason for multiple DCGAN models being used for each class is due to being unable to tell subtle difference between classes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The use of DCGANs showed promising results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VAEs were incorporated also but had many issues when creating the synthetic data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Consolas"/>
              </a:rPr>
              <a:t>Most of the VAEs produced no output or a copy of the same image over and over again(mode collapse)</a:t>
            </a:r>
            <a:endParaRPr b="0" lang="en-US" sz="1600" spc="-1" strike="noStrike">
              <a:solidFill>
                <a:srgbClr val="000000"/>
              </a:solidFill>
              <a:latin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Synthetic Mask vs Real Mask Radiography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11" name="TextBox 5"/>
          <p:cNvSpPr/>
          <p:nvPr/>
        </p:nvSpPr>
        <p:spPr>
          <a:xfrm>
            <a:off x="2062800" y="6151680"/>
            <a:ext cx="27428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12" name="TextBox 6"/>
          <p:cNvSpPr/>
          <p:nvPr/>
        </p:nvSpPr>
        <p:spPr>
          <a:xfrm>
            <a:off x="1212120" y="5760360"/>
            <a:ext cx="3907440" cy="9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The image above shows an example of a synthetic mask created from the DCGAN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TextBox 7"/>
          <p:cNvSpPr/>
          <p:nvPr/>
        </p:nvSpPr>
        <p:spPr>
          <a:xfrm>
            <a:off x="8697960" y="5873040"/>
            <a:ext cx="27428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14" name="TextBox 14"/>
          <p:cNvSpPr/>
          <p:nvPr/>
        </p:nvSpPr>
        <p:spPr>
          <a:xfrm>
            <a:off x="8297280" y="5826960"/>
            <a:ext cx="27428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Real mask taken from dataset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5" name="Picture 22" descr="Logo&#10;&#10;Description automatically generated"/>
          <p:cNvPicPr/>
          <p:nvPr/>
        </p:nvPicPr>
        <p:blipFill>
          <a:blip r:embed="rId1"/>
          <a:stretch/>
        </p:blipFill>
        <p:spPr>
          <a:xfrm>
            <a:off x="8599680" y="2766960"/>
            <a:ext cx="2437920" cy="2437920"/>
          </a:xfrm>
          <a:prstGeom prst="rect">
            <a:avLst/>
          </a:prstGeom>
          <a:ln w="0">
            <a:noFill/>
          </a:ln>
        </p:spPr>
      </p:pic>
      <p:pic>
        <p:nvPicPr>
          <p:cNvPr id="116" name="Picture 30" descr=""/>
          <p:cNvPicPr/>
          <p:nvPr/>
        </p:nvPicPr>
        <p:blipFill>
          <a:blip r:embed="rId2"/>
          <a:stretch/>
        </p:blipFill>
        <p:spPr>
          <a:xfrm>
            <a:off x="1561320" y="2704320"/>
            <a:ext cx="2599200" cy="2440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Synthetic Vs Real X-ray Radiography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pic>
        <p:nvPicPr>
          <p:cNvPr id="118" name="Picture 4" descr=""/>
          <p:cNvPicPr/>
          <p:nvPr/>
        </p:nvPicPr>
        <p:blipFill>
          <a:blip r:embed="rId1"/>
          <a:stretch/>
        </p:blipFill>
        <p:spPr>
          <a:xfrm>
            <a:off x="7196400" y="2298600"/>
            <a:ext cx="2929680" cy="2915280"/>
          </a:xfrm>
          <a:prstGeom prst="rect">
            <a:avLst/>
          </a:prstGeom>
          <a:ln w="0">
            <a:noFill/>
          </a:ln>
        </p:spPr>
      </p:pic>
      <p:pic>
        <p:nvPicPr>
          <p:cNvPr id="119" name="Picture 5" descr=""/>
          <p:cNvPicPr/>
          <p:nvPr/>
        </p:nvPicPr>
        <p:blipFill>
          <a:blip r:embed="rId2"/>
          <a:stretch/>
        </p:blipFill>
        <p:spPr>
          <a:xfrm>
            <a:off x="1432080" y="2388240"/>
            <a:ext cx="2742840" cy="2742840"/>
          </a:xfrm>
          <a:prstGeom prst="rect">
            <a:avLst/>
          </a:prstGeom>
          <a:ln w="0">
            <a:noFill/>
          </a:ln>
        </p:spPr>
      </p:pic>
      <p:sp>
        <p:nvSpPr>
          <p:cNvPr id="120" name="TextBox 5"/>
          <p:cNvSpPr/>
          <p:nvPr/>
        </p:nvSpPr>
        <p:spPr>
          <a:xfrm>
            <a:off x="1635480" y="5575680"/>
            <a:ext cx="274284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Real X-ray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Box 6"/>
          <p:cNvSpPr/>
          <p:nvPr/>
        </p:nvSpPr>
        <p:spPr>
          <a:xfrm>
            <a:off x="7475400" y="5578920"/>
            <a:ext cx="27428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Synthetically generated X-ray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219320" y="365040"/>
            <a:ext cx="9492840" cy="157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120000"/>
              </a:lnSpc>
              <a:buNone/>
            </a:pPr>
            <a:r>
              <a:rPr b="0" i="1" lang="en-US" sz="4000" spc="-1" strike="noStrike">
                <a:solidFill>
                  <a:srgbClr val="000000"/>
                </a:solidFill>
                <a:highlight>
                  <a:srgbClr val="ffff00"/>
                </a:highlight>
                <a:latin typeface="Franklin Gothic Heavy"/>
              </a:rPr>
              <a:t>Synthetic vs Real X-rays Extensive COVID 19 DB</a:t>
            </a:r>
            <a:endParaRPr b="0" lang="en-US" sz="4000" spc="-1" strike="noStrike">
              <a:solidFill>
                <a:srgbClr val="000000"/>
              </a:solidFill>
              <a:latin typeface="Consolas"/>
            </a:endParaRPr>
          </a:p>
        </p:txBody>
      </p:sp>
      <p:pic>
        <p:nvPicPr>
          <p:cNvPr id="123" name="Picture 5" descr=""/>
          <p:cNvPicPr/>
          <p:nvPr/>
        </p:nvPicPr>
        <p:blipFill>
          <a:blip r:embed="rId1"/>
          <a:stretch/>
        </p:blipFill>
        <p:spPr>
          <a:xfrm>
            <a:off x="1419840" y="2303640"/>
            <a:ext cx="4548240" cy="3853800"/>
          </a:xfrm>
          <a:prstGeom prst="rect">
            <a:avLst/>
          </a:prstGeom>
          <a:ln w="0">
            <a:noFill/>
          </a:ln>
        </p:spPr>
      </p:pic>
      <p:pic>
        <p:nvPicPr>
          <p:cNvPr id="124" name="Picture 6" descr=""/>
          <p:cNvPicPr/>
          <p:nvPr/>
        </p:nvPicPr>
        <p:blipFill>
          <a:blip r:embed="rId2"/>
          <a:stretch/>
        </p:blipFill>
        <p:spPr>
          <a:xfrm>
            <a:off x="7628760" y="2301840"/>
            <a:ext cx="3591000" cy="3706200"/>
          </a:xfrm>
          <a:prstGeom prst="rect">
            <a:avLst/>
          </a:prstGeom>
          <a:ln w="0">
            <a:noFill/>
          </a:ln>
        </p:spPr>
      </p:pic>
      <p:sp>
        <p:nvSpPr>
          <p:cNvPr id="125" name="TextBox 6"/>
          <p:cNvSpPr/>
          <p:nvPr/>
        </p:nvSpPr>
        <p:spPr>
          <a:xfrm>
            <a:off x="2509200" y="6467760"/>
            <a:ext cx="27428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126" name="TextBox 7"/>
          <p:cNvSpPr/>
          <p:nvPr/>
        </p:nvSpPr>
        <p:spPr>
          <a:xfrm>
            <a:off x="2248920" y="6300360"/>
            <a:ext cx="27428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Example of Real X-ray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TextBox 8"/>
          <p:cNvSpPr/>
          <p:nvPr/>
        </p:nvSpPr>
        <p:spPr>
          <a:xfrm>
            <a:off x="7854840" y="6153120"/>
            <a:ext cx="27428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onsolas"/>
              </a:rPr>
              <a:t>Example of Synthetic X-ray</a:t>
            </a:r>
            <a:endParaRPr b="0" lang="en-I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StreetscapeVTI">
  <a:themeElements>
    <a:clrScheme name="Streetscape2">
      <a:dk1>
        <a:srgbClr val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StreetscapeVTI">
  <a:themeElements>
    <a:clrScheme name="Streetscape2">
      <a:dk1>
        <a:srgbClr val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Application>LibreOffice/7.5.0.3$Windows_X86_64 LibreOffice_project/c21113d003cd3efa8c53188764377a8272d9d6de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2023-05-01T11:51:51Z</dcterms:created>
  <dc:creator/>
  <dc:description/>
  <dc:language>en-IE</dc:language>
  <cp:lastModifiedBy/>
  <dcterms:modified xsi:type="dcterms:W3CDTF">2023-05-01T16:05:02Z</dcterms:modified>
  <cp:revision>321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14</vt:i4>
  </property>
</Properties>
</file>